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2" r:id="rId20"/>
    <p:sldId id="273" r:id="rId21"/>
    <p:sldId id="275" r:id="rId22"/>
    <p:sldId id="276" r:id="rId23"/>
    <p:sldId id="277" r:id="rId24"/>
    <p:sldId id="278" r:id="rId25"/>
    <p:sldId id="281" r:id="rId26"/>
    <p:sldId id="279" r:id="rId27"/>
    <p:sldId id="280" r:id="rId28"/>
    <p:sldId id="284" r:id="rId29"/>
    <p:sldId id="285" r:id="rId30"/>
    <p:sldId id="286" r:id="rId31"/>
    <p:sldId id="288" r:id="rId32"/>
    <p:sldId id="287" r:id="rId33"/>
    <p:sldId id="282" r:id="rId34"/>
    <p:sldId id="283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5"/>
    <p:restoredTop sz="94655"/>
  </p:normalViewPr>
  <p:slideViewPr>
    <p:cSldViewPr snapToGrid="0" snapToObjects="1">
      <p:cViewPr varScale="1">
        <p:scale>
          <a:sx n="94" d="100"/>
          <a:sy n="94" d="100"/>
        </p:scale>
        <p:origin x="20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E301-F035-9241-BCE7-3368287D5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825" y="757766"/>
            <a:ext cx="7200901" cy="338243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ndara" panose="020E0502030303020204" pitchFamily="34" charset="0"/>
              </a:rPr>
              <a:t>Tesla, </a:t>
            </a:r>
            <a:r>
              <a:rPr lang="en-US" sz="6000" b="1" dirty="0" err="1">
                <a:latin typeface="Candara" panose="020E0502030303020204" pitchFamily="34" charset="0"/>
              </a:rPr>
              <a:t>Gernsback</a:t>
            </a:r>
            <a:r>
              <a:rPr lang="en-US" sz="6000" b="1" dirty="0">
                <a:latin typeface="Candara" panose="020E0502030303020204" pitchFamily="34" charset="0"/>
              </a:rPr>
              <a:t>, </a:t>
            </a:r>
            <a:br>
              <a:rPr lang="en-US" sz="6000" b="1" dirty="0">
                <a:latin typeface="Candara" panose="020E0502030303020204" pitchFamily="34" charset="0"/>
              </a:rPr>
            </a:br>
            <a:r>
              <a:rPr lang="en-US" sz="6000" b="1" dirty="0">
                <a:latin typeface="Candara" panose="020E0502030303020204" pitchFamily="34" charset="0"/>
              </a:rPr>
              <a:t>and the Birth </a:t>
            </a:r>
            <a:br>
              <a:rPr lang="en-US" sz="6000" b="1" dirty="0">
                <a:latin typeface="Candara" panose="020E0502030303020204" pitchFamily="34" charset="0"/>
              </a:rPr>
            </a:br>
            <a:r>
              <a:rPr lang="en-US" sz="6000" b="1" dirty="0">
                <a:latin typeface="Candara" panose="020E0502030303020204" pitchFamily="34" charset="0"/>
              </a:rPr>
              <a:t>of Science Fiction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6877B-427E-0E43-999B-0D8D102EC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4873568"/>
            <a:ext cx="11236960" cy="149629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ndara" panose="020E0502030303020204" pitchFamily="34" charset="0"/>
              </a:rPr>
              <a:t>M</a:t>
            </a:r>
            <a:r>
              <a:rPr lang="en-US" sz="3200" cap="none" dirty="0">
                <a:latin typeface="Candara" panose="020E0502030303020204" pitchFamily="34" charset="0"/>
              </a:rPr>
              <a:t>iriam</a:t>
            </a:r>
            <a:r>
              <a:rPr lang="en-US" sz="3200" dirty="0">
                <a:latin typeface="Candara" panose="020E0502030303020204" pitchFamily="34" charset="0"/>
              </a:rPr>
              <a:t> S</a:t>
            </a:r>
            <a:r>
              <a:rPr lang="en-US" sz="3200" cap="none" dirty="0">
                <a:latin typeface="Candara" panose="020E0502030303020204" pitchFamily="34" charset="0"/>
              </a:rPr>
              <a:t>eidel</a:t>
            </a:r>
            <a:r>
              <a:rPr lang="en-US" sz="3200" dirty="0">
                <a:latin typeface="Candara" panose="020E0502030303020204" pitchFamily="34" charset="0"/>
              </a:rPr>
              <a:t>       PHILCON   11-16-18     </a:t>
            </a:r>
            <a:r>
              <a:rPr lang="en-US" sz="3200" cap="none" dirty="0">
                <a:latin typeface="Candara" panose="020E0502030303020204" pitchFamily="34" charset="0"/>
              </a:rPr>
              <a:t>http://</a:t>
            </a:r>
            <a:r>
              <a:rPr lang="en-US" sz="3200" cap="none" dirty="0" err="1">
                <a:latin typeface="Candara" panose="020E0502030303020204" pitchFamily="34" charset="0"/>
              </a:rPr>
              <a:t>miriamseidel.com</a:t>
            </a:r>
            <a:endParaRPr lang="en-US" sz="3200" cap="none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346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23508-0CBF-BB41-8013-94D53602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101600"/>
            <a:ext cx="5600700" cy="66548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265A25-0558-8749-9113-E1033B87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300" y="208851"/>
            <a:ext cx="5295900" cy="6460999"/>
          </a:xfrm>
        </p:spPr>
      </p:pic>
    </p:spTree>
    <p:extLst>
      <p:ext uri="{BB962C8B-B14F-4D97-AF65-F5344CB8AC3E}">
        <p14:creationId xmlns:p14="http://schemas.microsoft.com/office/powerpoint/2010/main" val="109122318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9339-5FF2-D549-B4E2-18AC7C12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08825"/>
            <a:ext cx="9996056" cy="63246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en-US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Wardencliffe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– </a:t>
            </a:r>
            <a:r>
              <a:rPr lang="en-US" sz="3200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en-US" sz="3200" cap="none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esla’s</a:t>
            </a:r>
            <a:r>
              <a:rPr lang="en-US" sz="3200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w</a:t>
            </a:r>
            <a:r>
              <a:rPr lang="en-US" sz="3200" cap="none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orld</a:t>
            </a:r>
            <a:r>
              <a:rPr lang="en-US" sz="3200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B</a:t>
            </a:r>
            <a:r>
              <a:rPr lang="en-US" sz="3200" cap="none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roadcasting</a:t>
            </a:r>
            <a:r>
              <a:rPr lang="en-US" sz="3200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 P</a:t>
            </a:r>
            <a:r>
              <a:rPr lang="en-US" sz="3200" cap="none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roject</a:t>
            </a:r>
            <a:br>
              <a:rPr lang="en-US" sz="3200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1ADCA-88D0-0140-9468-25CED1DF7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594" y="1223255"/>
            <a:ext cx="7701973" cy="5143918"/>
          </a:xfrm>
        </p:spPr>
      </p:pic>
    </p:spTree>
    <p:extLst>
      <p:ext uri="{BB962C8B-B14F-4D97-AF65-F5344CB8AC3E}">
        <p14:creationId xmlns:p14="http://schemas.microsoft.com/office/powerpoint/2010/main" val="119309690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A3E6-34CE-FA40-822C-43474D7C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0" y="139700"/>
            <a:ext cx="4572000" cy="6565900"/>
          </a:xfrm>
          <a:solidFill>
            <a:schemeClr val="tx1">
              <a:alpha val="63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F59E9D-9810-AE48-A1B9-B175260A7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280985"/>
            <a:ext cx="4292600" cy="6286647"/>
          </a:xfrm>
        </p:spPr>
      </p:pic>
    </p:spTree>
    <p:extLst>
      <p:ext uri="{BB962C8B-B14F-4D97-AF65-F5344CB8AC3E}">
        <p14:creationId xmlns:p14="http://schemas.microsoft.com/office/powerpoint/2010/main" val="38668576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lasticWrap smoothness="7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4B0A-93B2-1541-9154-2236D4DE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200" y="1600200"/>
            <a:ext cx="5181600" cy="4656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00236-69AA-F449-A9EA-9D7F6C236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4104" y="203200"/>
            <a:ext cx="9084996" cy="6440538"/>
          </a:xfrm>
          <a:ln>
            <a:noFill/>
          </a:ln>
          <a:effectLst>
            <a:outerShdw blurRad="50800" dir="5400000" algn="ctr" rotWithShape="0">
              <a:schemeClr val="accent1"/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3733575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1BC0-A65E-8643-B885-90F284BC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1752600"/>
            <a:ext cx="3911600" cy="3132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8A81E-55C1-B546-B6F6-02AD3423C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0" y="161133"/>
            <a:ext cx="4711700" cy="65322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5DB70-90B1-4D45-9BF5-E89654623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65" y="152400"/>
            <a:ext cx="4693815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837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EBD8-43B9-FB4C-9105-F9669CA3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80D340-776C-CF4C-A478-84A7CD605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759" y="318469"/>
            <a:ext cx="4379820" cy="62474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137F2-DE5D-D04C-A97F-B5F4694D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536" y="305340"/>
            <a:ext cx="4581690" cy="62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648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BD6A4-A02F-5D44-B005-53284197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00B9E8-5FCD-AE40-B112-ACCC388F0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642" y="204951"/>
            <a:ext cx="4713231" cy="649651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4AAA7-D487-F74B-A95D-F294C8D0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13" y="204951"/>
            <a:ext cx="4713231" cy="649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952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3B85-E862-404A-916B-E728D07F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55C44-0777-384C-A69F-DEF1E119D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918" y="279281"/>
            <a:ext cx="4539595" cy="629778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088E18-CBD7-7A4C-8624-70F37106D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959" y="304680"/>
            <a:ext cx="4595683" cy="62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0042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7662-A92B-FE4F-8CE4-AA7D0F6C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0" y="1316566"/>
            <a:ext cx="5448300" cy="7493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29613-FD94-394D-B17A-EFA53462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49" y="242417"/>
            <a:ext cx="7584206" cy="58801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9BE6CF-989A-424E-97A9-49569DF28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5000" y="1316566"/>
            <a:ext cx="4626273" cy="6361583"/>
          </a:xfrm>
          <a:ln>
            <a:solidFill>
              <a:schemeClr val="accent1"/>
            </a:solidFill>
          </a:ln>
          <a:effectLst>
            <a:outerShdw blurRad="165100" sx="103000" sy="103000" algn="ctr" rotWithShape="0">
              <a:schemeClr val="tx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3838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747F-27B5-BE41-917B-D359A645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1754B-833F-FD47-8199-DB4108F11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8045" y="371125"/>
            <a:ext cx="4369140" cy="5988111"/>
          </a:xfrm>
          <a:effectLst>
            <a:glow rad="1905000">
              <a:schemeClr val="accent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856786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577A7-DE87-DA43-BAD2-C5320B32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266" y="389467"/>
            <a:ext cx="8892089" cy="5748600"/>
          </a:xfrm>
          <a:solidFill>
            <a:schemeClr val="tx1">
              <a:alpha val="54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2C127F-DF37-5E4D-83D1-7BB5D7634188}"/>
              </a:ext>
            </a:extLst>
          </p:cNvPr>
          <p:cNvSpPr txBox="1"/>
          <p:nvPr/>
        </p:nvSpPr>
        <p:spPr>
          <a:xfrm>
            <a:off x="1794275" y="626267"/>
            <a:ext cx="8467326" cy="52086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BCF7F-365D-0540-B840-F96E6A8AF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793" y="753755"/>
            <a:ext cx="4125215" cy="4880537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169FE02-88AA-5341-90DD-DD0D37F6C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759" y="653166"/>
            <a:ext cx="3970793" cy="5174610"/>
          </a:xfrm>
        </p:spPr>
      </p:pic>
    </p:spTree>
    <p:extLst>
      <p:ext uri="{BB962C8B-B14F-4D97-AF65-F5344CB8AC3E}">
        <p14:creationId xmlns:p14="http://schemas.microsoft.com/office/powerpoint/2010/main" val="277339145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777B-D100-0D4D-B443-22F84EA1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2B2DEC-AD74-AE47-8AAC-756A690EA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0" y="301839"/>
            <a:ext cx="4533900" cy="62815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68301-DB1C-C14B-863D-999965F4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477" y="301839"/>
            <a:ext cx="4599972" cy="628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070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A10C-FE36-8144-999C-2EA68C3A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407526" cy="5219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9CB8EA-10E4-DA45-92C6-FE0E62F4D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600" y="198486"/>
            <a:ext cx="4610100" cy="6365290"/>
          </a:xfrm>
          <a:effectLst>
            <a:glow rad="1905000">
              <a:schemeClr val="accent1">
                <a:alpha val="5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942636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0003-58DA-6143-AEA4-A2DD4DC54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2400"/>
            <a:ext cx="9931400" cy="65659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10F495-D398-9343-9210-8C2BD2ABA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4421" y="243847"/>
            <a:ext cx="4532179" cy="64008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1D2B9-C6BB-A74F-9B62-A60CF036E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841" y="243847"/>
            <a:ext cx="4700854" cy="64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7564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B7202-F15E-E043-9245-12C0D2F9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39F8699-9390-D24D-A27D-7C3E65AF6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900" y="384603"/>
            <a:ext cx="4813300" cy="6170541"/>
          </a:xfrm>
        </p:spPr>
      </p:pic>
    </p:spTree>
    <p:extLst>
      <p:ext uri="{BB962C8B-B14F-4D97-AF65-F5344CB8AC3E}">
        <p14:creationId xmlns:p14="http://schemas.microsoft.com/office/powerpoint/2010/main" val="202877807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E47F-E3D8-CE4B-8272-AF56F340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260" y="317500"/>
            <a:ext cx="4292600" cy="61595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2746A-8A5D-0246-9964-8A2D4EF79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260" y="444871"/>
            <a:ext cx="4025900" cy="5904654"/>
          </a:xfrm>
        </p:spPr>
      </p:pic>
    </p:spTree>
    <p:extLst>
      <p:ext uri="{BB962C8B-B14F-4D97-AF65-F5344CB8AC3E}">
        <p14:creationId xmlns:p14="http://schemas.microsoft.com/office/powerpoint/2010/main" val="36236365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8423-5058-6842-8C1A-330BED4C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37322-428E-F146-9CA9-5E0E762DA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333" y="215775"/>
            <a:ext cx="4521200" cy="6254819"/>
          </a:xfrm>
        </p:spPr>
      </p:pic>
    </p:spTree>
    <p:extLst>
      <p:ext uri="{BB962C8B-B14F-4D97-AF65-F5344CB8AC3E}">
        <p14:creationId xmlns:p14="http://schemas.microsoft.com/office/powerpoint/2010/main" val="76489846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CB0F-C0F0-C64A-BC30-F1DC73C1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7" y="237067"/>
            <a:ext cx="8517467" cy="636693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5A2E4D-E2B8-9647-811E-63B8B8E35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846" y="406399"/>
            <a:ext cx="8229653" cy="6078031"/>
          </a:xfrm>
        </p:spPr>
      </p:pic>
    </p:spTree>
    <p:extLst>
      <p:ext uri="{BB962C8B-B14F-4D97-AF65-F5344CB8AC3E}">
        <p14:creationId xmlns:p14="http://schemas.microsoft.com/office/powerpoint/2010/main" val="91745823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DFDCA-371D-2544-AF08-DA68A237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33" y="118531"/>
            <a:ext cx="4741334" cy="6587067"/>
          </a:xfrm>
          <a:solidFill>
            <a:schemeClr val="accent1">
              <a:lumMod val="75000"/>
            </a:schemeClr>
          </a:solidFill>
          <a:effectLst>
            <a:glow rad="1587500">
              <a:schemeClr val="accent1">
                <a:alpha val="40000"/>
              </a:schemeClr>
            </a:glo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255A65-CF48-AE41-AC24-D23AC1B4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0800" y="278215"/>
            <a:ext cx="4419600" cy="6229352"/>
          </a:xfrm>
          <a:scene3d>
            <a:camera prst="orthographicFront"/>
            <a:lightRig rig="threePt" dir="t"/>
          </a:scene3d>
          <a:sp3d contourW="6350"/>
        </p:spPr>
      </p:pic>
    </p:spTree>
    <p:extLst>
      <p:ext uri="{BB962C8B-B14F-4D97-AF65-F5344CB8AC3E}">
        <p14:creationId xmlns:p14="http://schemas.microsoft.com/office/powerpoint/2010/main" val="83221607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9583-1789-A447-9D18-A65DB15D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4800"/>
            <a:ext cx="10131425" cy="762001"/>
          </a:xfrm>
        </p:spPr>
        <p:txBody>
          <a:bodyPr>
            <a:normAutofit/>
          </a:bodyPr>
          <a:lstStyle/>
          <a:p>
            <a:r>
              <a:rPr lang="en-US" b="1" dirty="0"/>
              <a:t>TESLA IN POPULAR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089D6-84C3-0646-BCB9-C8F59806C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066801"/>
            <a:ext cx="10862732" cy="5384799"/>
          </a:xfrm>
          <a:solidFill>
            <a:srgbClr val="E2E9F3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latin typeface="Candara" panose="020E0502030303020204" pitchFamily="34" charset="0"/>
              </a:rPr>
              <a:t>    </a:t>
            </a:r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NOVELS							                   FILMS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   - The Prestige – Christopher Priestley        - The Secret of Nikola Tesla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   - Goliath – Scott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</a:rPr>
              <a:t>Westerfield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                         - The Prestige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   - The Invention of Everything – 		           - The Current Wars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          Samantha Hunt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								</a:t>
            </a:r>
            <a:r>
              <a:rPr lang="en-US" sz="4200" dirty="0">
                <a:solidFill>
                  <a:schemeClr val="bg1"/>
                </a:solidFill>
                <a:latin typeface="Candara" panose="020E0502030303020204" pitchFamily="34" charset="0"/>
              </a:rPr>
              <a:t>STEAMPUNK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   GRAPHIC NOVELS – 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The Inventor</a:t>
            </a:r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	   TV – 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Murdoch’s Mysteries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   MUSIC   - Laurie Anderson, Melissa Dunphy, Kline/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</a:rPr>
              <a:t>Jarmusch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, 				 			    Gibson/Seidel</a:t>
            </a:r>
          </a:p>
        </p:txBody>
      </p:sp>
    </p:spTree>
    <p:extLst>
      <p:ext uri="{BB962C8B-B14F-4D97-AF65-F5344CB8AC3E}">
        <p14:creationId xmlns:p14="http://schemas.microsoft.com/office/powerpoint/2010/main" val="365916695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6EEC-B9F0-2148-BA43-E6C42A61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4" y="626533"/>
            <a:ext cx="3386668" cy="5537199"/>
          </a:xfrm>
        </p:spPr>
        <p:txBody>
          <a:bodyPr/>
          <a:lstStyle/>
          <a:p>
            <a:pPr algn="r"/>
            <a:r>
              <a:rPr lang="en-US" sz="4800" b="1" dirty="0">
                <a:latin typeface="Voltaire" panose="02010500000000000004" pitchFamily="2" charset="77"/>
              </a:rPr>
              <a:t>VIOLET FIRE</a:t>
            </a:r>
            <a:br>
              <a:rPr lang="en-US" b="1" dirty="0">
                <a:latin typeface="Candara" panose="020E0502030303020204" pitchFamily="34" charset="0"/>
              </a:rPr>
            </a:br>
            <a:r>
              <a:rPr lang="en-US" b="1" dirty="0">
                <a:latin typeface="Candara" panose="020E0502030303020204" pitchFamily="34" charset="0"/>
              </a:rPr>
              <a:t>a</a:t>
            </a:r>
            <a:r>
              <a:rPr lang="en-US" b="1" cap="none" dirty="0">
                <a:latin typeface="Candara" panose="020E0502030303020204" pitchFamily="34" charset="0"/>
              </a:rPr>
              <a:t>n opera about </a:t>
            </a:r>
            <a:r>
              <a:rPr lang="en-US" b="1" dirty="0">
                <a:latin typeface="Candara" panose="020E0502030303020204" pitchFamily="34" charset="0"/>
              </a:rPr>
              <a:t>N</a:t>
            </a:r>
            <a:r>
              <a:rPr lang="en-US" b="1" cap="none" dirty="0">
                <a:latin typeface="Candara" panose="020E0502030303020204" pitchFamily="34" charset="0"/>
              </a:rPr>
              <a:t>ikola</a:t>
            </a:r>
            <a:r>
              <a:rPr lang="en-US" b="1" dirty="0">
                <a:latin typeface="Candara" panose="020E0502030303020204" pitchFamily="34" charset="0"/>
              </a:rPr>
              <a:t> T</a:t>
            </a:r>
            <a:r>
              <a:rPr lang="en-US" b="1" cap="none" dirty="0">
                <a:latin typeface="Candara" panose="020E0502030303020204" pitchFamily="34" charset="0"/>
              </a:rPr>
              <a:t>esla</a:t>
            </a:r>
            <a:br>
              <a:rPr lang="en-US" b="1" cap="none" dirty="0">
                <a:latin typeface="Candara" panose="020E0502030303020204" pitchFamily="34" charset="0"/>
              </a:rPr>
            </a:br>
            <a:br>
              <a:rPr lang="en-US" b="1" cap="none" dirty="0">
                <a:latin typeface="Candara" panose="020E0502030303020204" pitchFamily="34" charset="0"/>
              </a:rPr>
            </a:br>
            <a:r>
              <a:rPr lang="en-US" sz="2800" cap="none" dirty="0">
                <a:latin typeface="Candara" panose="020E0502030303020204" pitchFamily="34" charset="0"/>
              </a:rPr>
              <a:t>Jon Gibson, music </a:t>
            </a:r>
            <a:r>
              <a:rPr lang="en-US" sz="2800" cap="none" spc="-150" dirty="0">
                <a:latin typeface="Candara" panose="020E0502030303020204" pitchFamily="34" charset="0"/>
              </a:rPr>
              <a:t>Miriam Seidel, libretto</a:t>
            </a:r>
            <a:br>
              <a:rPr lang="en-US" sz="2800" cap="none" spc="-150" dirty="0">
                <a:latin typeface="Candara" panose="020E0502030303020204" pitchFamily="34" charset="0"/>
              </a:rPr>
            </a:br>
            <a:br>
              <a:rPr lang="en-US" sz="2800" cap="none" spc="-150" dirty="0">
                <a:latin typeface="Candara" panose="020E0502030303020204" pitchFamily="34" charset="0"/>
              </a:rPr>
            </a:br>
            <a:r>
              <a:rPr lang="en-US" sz="2800" cap="none" dirty="0" err="1">
                <a:latin typeface="Candara" panose="020E0502030303020204" pitchFamily="34" charset="0"/>
              </a:rPr>
              <a:t>violetfireopera.com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CDA81-D29D-6545-B043-BF7A195F6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263" y="370840"/>
            <a:ext cx="8059737" cy="6048583"/>
          </a:xfrm>
        </p:spPr>
      </p:pic>
    </p:spTree>
    <p:extLst>
      <p:ext uri="{BB962C8B-B14F-4D97-AF65-F5344CB8AC3E}">
        <p14:creationId xmlns:p14="http://schemas.microsoft.com/office/powerpoint/2010/main" val="26367563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97AF5-1ACE-A04F-ABCC-6AC718B5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0" y="1955800"/>
            <a:ext cx="5130799" cy="3356040"/>
          </a:xfrm>
          <a:noFill/>
        </p:spPr>
        <p:txBody>
          <a:bodyPr/>
          <a:lstStyle/>
          <a:p>
            <a:r>
              <a:rPr lang="en-US" sz="4200" b="1" dirty="0">
                <a:latin typeface="Candara" panose="020E0502030303020204" pitchFamily="34" charset="0"/>
              </a:rPr>
              <a:t>HUGO GERNSBACK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dirty="0">
                <a:latin typeface="Candara" panose="020E0502030303020204" pitchFamily="34" charset="0"/>
              </a:rPr>
              <a:t>B</a:t>
            </a:r>
            <a:r>
              <a:rPr lang="en-US" cap="none" dirty="0">
                <a:latin typeface="Candara" panose="020E0502030303020204" pitchFamily="34" charset="0"/>
              </a:rPr>
              <a:t>orn</a:t>
            </a:r>
            <a:r>
              <a:rPr lang="en-US" dirty="0">
                <a:latin typeface="Candara" panose="020E0502030303020204" pitchFamily="34" charset="0"/>
              </a:rPr>
              <a:t> L</a:t>
            </a:r>
            <a:r>
              <a:rPr lang="en-US" cap="none" dirty="0">
                <a:latin typeface="Candara" panose="020E0502030303020204" pitchFamily="34" charset="0"/>
              </a:rPr>
              <a:t>uxembourg</a:t>
            </a:r>
            <a:r>
              <a:rPr lang="en-US" dirty="0">
                <a:latin typeface="Candara" panose="020E0502030303020204" pitchFamily="34" charset="0"/>
              </a:rPr>
              <a:t>, 1884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dirty="0">
                <a:latin typeface="Candara" panose="020E0502030303020204" pitchFamily="34" charset="0"/>
              </a:rPr>
              <a:t>D</a:t>
            </a:r>
            <a:r>
              <a:rPr lang="en-US" cap="none" dirty="0">
                <a:latin typeface="Candara" panose="020E0502030303020204" pitchFamily="34" charset="0"/>
              </a:rPr>
              <a:t>ied</a:t>
            </a:r>
            <a:r>
              <a:rPr lang="en-US" dirty="0">
                <a:latin typeface="Candara" panose="020E0502030303020204" pitchFamily="34" charset="0"/>
              </a:rPr>
              <a:t> N</a:t>
            </a:r>
            <a:r>
              <a:rPr lang="en-US" cap="none" dirty="0">
                <a:latin typeface="Candara" panose="020E0502030303020204" pitchFamily="34" charset="0"/>
              </a:rPr>
              <a:t>ew</a:t>
            </a:r>
            <a:r>
              <a:rPr lang="en-US" dirty="0">
                <a:latin typeface="Candara" panose="020E0502030303020204" pitchFamily="34" charset="0"/>
              </a:rPr>
              <a:t> Y</a:t>
            </a:r>
            <a:r>
              <a:rPr lang="en-US" cap="none" dirty="0">
                <a:latin typeface="Candara" panose="020E0502030303020204" pitchFamily="34" charset="0"/>
              </a:rPr>
              <a:t>ork</a:t>
            </a:r>
            <a:r>
              <a:rPr lang="en-US" dirty="0">
                <a:latin typeface="Candara" panose="020E0502030303020204" pitchFamily="34" charset="0"/>
              </a:rPr>
              <a:t>, 1967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D145F-79AE-2A4A-8DEC-4214DCD54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168" y="317500"/>
            <a:ext cx="4985732" cy="6208042"/>
          </a:xfrm>
        </p:spPr>
      </p:pic>
    </p:spTree>
    <p:extLst>
      <p:ext uri="{BB962C8B-B14F-4D97-AF65-F5344CB8AC3E}">
        <p14:creationId xmlns:p14="http://schemas.microsoft.com/office/powerpoint/2010/main" val="309326148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6EEC-B9F0-2148-BA43-E6C42A61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4" y="626533"/>
            <a:ext cx="3386668" cy="5537199"/>
          </a:xfrm>
        </p:spPr>
        <p:txBody>
          <a:bodyPr/>
          <a:lstStyle/>
          <a:p>
            <a:pPr algn="r"/>
            <a:r>
              <a:rPr lang="en-US" sz="4800" b="1" dirty="0">
                <a:latin typeface="Voltaire" panose="02010500000000000004" pitchFamily="2" charset="77"/>
              </a:rPr>
              <a:t>VIOLET FIRE</a:t>
            </a:r>
            <a:br>
              <a:rPr lang="en-US" b="1" dirty="0">
                <a:latin typeface="Candara" panose="020E0502030303020204" pitchFamily="34" charset="0"/>
              </a:rPr>
            </a:br>
            <a:r>
              <a:rPr lang="en-US" b="1" dirty="0">
                <a:latin typeface="Candara" panose="020E0502030303020204" pitchFamily="34" charset="0"/>
              </a:rPr>
              <a:t>a</a:t>
            </a:r>
            <a:r>
              <a:rPr lang="en-US" b="1" cap="none" dirty="0">
                <a:latin typeface="Candara" panose="020E0502030303020204" pitchFamily="34" charset="0"/>
              </a:rPr>
              <a:t>n opera about </a:t>
            </a:r>
            <a:r>
              <a:rPr lang="en-US" b="1" dirty="0">
                <a:latin typeface="Candara" panose="020E0502030303020204" pitchFamily="34" charset="0"/>
              </a:rPr>
              <a:t>N</a:t>
            </a:r>
            <a:r>
              <a:rPr lang="en-US" b="1" cap="none" dirty="0">
                <a:latin typeface="Candara" panose="020E0502030303020204" pitchFamily="34" charset="0"/>
              </a:rPr>
              <a:t>ikola</a:t>
            </a:r>
            <a:r>
              <a:rPr lang="en-US" b="1" dirty="0">
                <a:latin typeface="Candara" panose="020E0502030303020204" pitchFamily="34" charset="0"/>
              </a:rPr>
              <a:t> T</a:t>
            </a:r>
            <a:r>
              <a:rPr lang="en-US" b="1" cap="none" dirty="0">
                <a:latin typeface="Candara" panose="020E0502030303020204" pitchFamily="34" charset="0"/>
              </a:rPr>
              <a:t>esla</a:t>
            </a:r>
            <a:br>
              <a:rPr lang="en-US" b="1" cap="none" dirty="0">
                <a:latin typeface="Candara" panose="020E0502030303020204" pitchFamily="34" charset="0"/>
              </a:rPr>
            </a:br>
            <a:br>
              <a:rPr lang="en-US" b="1" cap="none" dirty="0">
                <a:latin typeface="Candara" panose="020E0502030303020204" pitchFamily="34" charset="0"/>
              </a:rPr>
            </a:br>
            <a:r>
              <a:rPr lang="en-US" sz="2800" cap="none" dirty="0">
                <a:latin typeface="Candara" panose="020E0502030303020204" pitchFamily="34" charset="0"/>
              </a:rPr>
              <a:t>Jon Gibson, music </a:t>
            </a:r>
            <a:r>
              <a:rPr lang="en-US" sz="2800" cap="none" spc="-150" dirty="0">
                <a:latin typeface="Candara" panose="020E0502030303020204" pitchFamily="34" charset="0"/>
              </a:rPr>
              <a:t>Miriam Seidel, libretto</a:t>
            </a:r>
            <a:br>
              <a:rPr lang="en-US" sz="2800" cap="none" spc="-150" dirty="0">
                <a:latin typeface="Candara" panose="020E0502030303020204" pitchFamily="34" charset="0"/>
              </a:rPr>
            </a:br>
            <a:br>
              <a:rPr lang="en-US" sz="2800" cap="none" spc="-150" dirty="0">
                <a:latin typeface="Candara" panose="020E0502030303020204" pitchFamily="34" charset="0"/>
              </a:rPr>
            </a:br>
            <a:r>
              <a:rPr lang="en-US" sz="2800" cap="none" dirty="0" err="1">
                <a:latin typeface="Candara" panose="020E0502030303020204" pitchFamily="34" charset="0"/>
              </a:rPr>
              <a:t>violetfireopera.com</a:t>
            </a:r>
            <a:endParaRPr lang="en-US" sz="2800" spc="-150" dirty="0">
              <a:latin typeface="Candara" panose="020E0502030303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80078F-D09A-214C-AEEA-1DE1A4EE7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3061" y="457199"/>
            <a:ext cx="7983802" cy="6011333"/>
          </a:xfrm>
        </p:spPr>
      </p:pic>
    </p:spTree>
    <p:extLst>
      <p:ext uri="{BB962C8B-B14F-4D97-AF65-F5344CB8AC3E}">
        <p14:creationId xmlns:p14="http://schemas.microsoft.com/office/powerpoint/2010/main" val="179369044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6EEC-B9F0-2148-BA43-E6C42A61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4" y="626533"/>
            <a:ext cx="3386668" cy="5537199"/>
          </a:xfrm>
        </p:spPr>
        <p:txBody>
          <a:bodyPr/>
          <a:lstStyle/>
          <a:p>
            <a:pPr algn="r"/>
            <a:r>
              <a:rPr lang="en-US" sz="4800" b="1" dirty="0">
                <a:latin typeface="Voltaire" panose="02010500000000000004" pitchFamily="2" charset="77"/>
              </a:rPr>
              <a:t>VIOLET FIRE</a:t>
            </a:r>
            <a:br>
              <a:rPr lang="en-US" b="1" dirty="0">
                <a:latin typeface="Candara" panose="020E0502030303020204" pitchFamily="34" charset="0"/>
              </a:rPr>
            </a:br>
            <a:r>
              <a:rPr lang="en-US" b="1" dirty="0">
                <a:latin typeface="Candara" panose="020E0502030303020204" pitchFamily="34" charset="0"/>
              </a:rPr>
              <a:t>a</a:t>
            </a:r>
            <a:r>
              <a:rPr lang="en-US" b="1" cap="none" dirty="0">
                <a:latin typeface="Candara" panose="020E0502030303020204" pitchFamily="34" charset="0"/>
              </a:rPr>
              <a:t>n opera about </a:t>
            </a:r>
            <a:r>
              <a:rPr lang="en-US" b="1" dirty="0">
                <a:latin typeface="Candara" panose="020E0502030303020204" pitchFamily="34" charset="0"/>
              </a:rPr>
              <a:t>N</a:t>
            </a:r>
            <a:r>
              <a:rPr lang="en-US" b="1" cap="none" dirty="0">
                <a:latin typeface="Candara" panose="020E0502030303020204" pitchFamily="34" charset="0"/>
              </a:rPr>
              <a:t>ikola</a:t>
            </a:r>
            <a:r>
              <a:rPr lang="en-US" b="1" dirty="0">
                <a:latin typeface="Candara" panose="020E0502030303020204" pitchFamily="34" charset="0"/>
              </a:rPr>
              <a:t> T</a:t>
            </a:r>
            <a:r>
              <a:rPr lang="en-US" b="1" cap="none" dirty="0">
                <a:latin typeface="Candara" panose="020E0502030303020204" pitchFamily="34" charset="0"/>
              </a:rPr>
              <a:t>esla</a:t>
            </a:r>
            <a:br>
              <a:rPr lang="en-US" b="1" cap="none" dirty="0">
                <a:latin typeface="Candara" panose="020E0502030303020204" pitchFamily="34" charset="0"/>
              </a:rPr>
            </a:br>
            <a:br>
              <a:rPr lang="en-US" b="1" cap="none" dirty="0">
                <a:latin typeface="Candara" panose="020E0502030303020204" pitchFamily="34" charset="0"/>
              </a:rPr>
            </a:br>
            <a:r>
              <a:rPr lang="en-US" sz="2800" cap="none" dirty="0">
                <a:latin typeface="Candara" panose="020E0502030303020204" pitchFamily="34" charset="0"/>
              </a:rPr>
              <a:t>Jon Gibson, music </a:t>
            </a:r>
            <a:r>
              <a:rPr lang="en-US" sz="2800" cap="none" spc="-150" dirty="0">
                <a:latin typeface="Candara" panose="020E0502030303020204" pitchFamily="34" charset="0"/>
              </a:rPr>
              <a:t>Miriam Seidel, libretto</a:t>
            </a:r>
            <a:br>
              <a:rPr lang="en-US" sz="2800" cap="none" spc="-150" dirty="0">
                <a:latin typeface="Candara" panose="020E0502030303020204" pitchFamily="34" charset="0"/>
              </a:rPr>
            </a:br>
            <a:br>
              <a:rPr lang="en-US" sz="2800" cap="none" spc="-150" dirty="0">
                <a:latin typeface="Candara" panose="020E0502030303020204" pitchFamily="34" charset="0"/>
              </a:rPr>
            </a:br>
            <a:r>
              <a:rPr lang="en-US" sz="2800" cap="none" dirty="0" err="1">
                <a:latin typeface="Candara" panose="020E0502030303020204" pitchFamily="34" charset="0"/>
              </a:rPr>
              <a:t>violetfireopera.com</a:t>
            </a:r>
            <a:endParaRPr lang="en-US" sz="2800" spc="-150" dirty="0">
              <a:latin typeface="Candara" panose="020E0502030303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2146B2-2AF6-D943-BDA8-753A33C7D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9467" y="397932"/>
            <a:ext cx="7992533" cy="5994400"/>
          </a:xfrm>
        </p:spPr>
      </p:pic>
    </p:spTree>
    <p:extLst>
      <p:ext uri="{BB962C8B-B14F-4D97-AF65-F5344CB8AC3E}">
        <p14:creationId xmlns:p14="http://schemas.microsoft.com/office/powerpoint/2010/main" val="113118018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6EEC-B9F0-2148-BA43-E6C42A61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4" y="626533"/>
            <a:ext cx="3386668" cy="5537199"/>
          </a:xfrm>
        </p:spPr>
        <p:txBody>
          <a:bodyPr/>
          <a:lstStyle/>
          <a:p>
            <a:pPr algn="r"/>
            <a:r>
              <a:rPr lang="en-US" sz="4800" b="1" dirty="0">
                <a:latin typeface="Voltaire" panose="02010500000000000004" pitchFamily="2" charset="77"/>
              </a:rPr>
              <a:t>VIOLET FIRE</a:t>
            </a:r>
            <a:br>
              <a:rPr lang="en-US" b="1" dirty="0">
                <a:latin typeface="Candara" panose="020E0502030303020204" pitchFamily="34" charset="0"/>
              </a:rPr>
            </a:br>
            <a:r>
              <a:rPr lang="en-US" b="1" dirty="0">
                <a:latin typeface="Candara" panose="020E0502030303020204" pitchFamily="34" charset="0"/>
              </a:rPr>
              <a:t>a</a:t>
            </a:r>
            <a:r>
              <a:rPr lang="en-US" b="1" cap="none" dirty="0">
                <a:latin typeface="Candara" panose="020E0502030303020204" pitchFamily="34" charset="0"/>
              </a:rPr>
              <a:t>n opera about </a:t>
            </a:r>
            <a:r>
              <a:rPr lang="en-US" b="1" dirty="0">
                <a:latin typeface="Candara" panose="020E0502030303020204" pitchFamily="34" charset="0"/>
              </a:rPr>
              <a:t>N</a:t>
            </a:r>
            <a:r>
              <a:rPr lang="en-US" b="1" cap="none" dirty="0">
                <a:latin typeface="Candara" panose="020E0502030303020204" pitchFamily="34" charset="0"/>
              </a:rPr>
              <a:t>ikola</a:t>
            </a:r>
            <a:r>
              <a:rPr lang="en-US" b="1" dirty="0">
                <a:latin typeface="Candara" panose="020E0502030303020204" pitchFamily="34" charset="0"/>
              </a:rPr>
              <a:t> T</a:t>
            </a:r>
            <a:r>
              <a:rPr lang="en-US" b="1" cap="none" dirty="0">
                <a:latin typeface="Candara" panose="020E0502030303020204" pitchFamily="34" charset="0"/>
              </a:rPr>
              <a:t>esla</a:t>
            </a:r>
            <a:br>
              <a:rPr lang="en-US" b="1" cap="none" dirty="0">
                <a:latin typeface="Candara" panose="020E0502030303020204" pitchFamily="34" charset="0"/>
              </a:rPr>
            </a:br>
            <a:br>
              <a:rPr lang="en-US" b="1" cap="none" dirty="0">
                <a:latin typeface="Candara" panose="020E0502030303020204" pitchFamily="34" charset="0"/>
              </a:rPr>
            </a:br>
            <a:r>
              <a:rPr lang="en-US" sz="2800" cap="none" dirty="0">
                <a:latin typeface="Candara" panose="020E0502030303020204" pitchFamily="34" charset="0"/>
              </a:rPr>
              <a:t>Jon Gibson, music </a:t>
            </a:r>
            <a:r>
              <a:rPr lang="en-US" sz="2800" cap="none" spc="-150" dirty="0">
                <a:latin typeface="Candara" panose="020E0502030303020204" pitchFamily="34" charset="0"/>
              </a:rPr>
              <a:t>Miriam Seidel, libretto</a:t>
            </a:r>
            <a:br>
              <a:rPr lang="en-US" sz="2800" cap="none" spc="-150" dirty="0">
                <a:latin typeface="Candara" panose="020E0502030303020204" pitchFamily="34" charset="0"/>
              </a:rPr>
            </a:br>
            <a:br>
              <a:rPr lang="en-US" sz="2800" cap="none" spc="-150" dirty="0">
                <a:latin typeface="Candara" panose="020E0502030303020204" pitchFamily="34" charset="0"/>
              </a:rPr>
            </a:br>
            <a:r>
              <a:rPr lang="en-US" sz="2800" cap="none" dirty="0" err="1">
                <a:latin typeface="Candara" panose="020E0502030303020204" pitchFamily="34" charset="0"/>
              </a:rPr>
              <a:t>violetfireopera.com</a:t>
            </a:r>
            <a:endParaRPr lang="en-US" sz="2800" spc="-150" dirty="0">
              <a:latin typeface="Candara" panose="020E050203030302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212356D-35F3-6243-B32A-92E4C4805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178" y="444235"/>
            <a:ext cx="7879821" cy="5909866"/>
          </a:xfrm>
        </p:spPr>
      </p:pic>
    </p:spTree>
    <p:extLst>
      <p:ext uri="{BB962C8B-B14F-4D97-AF65-F5344CB8AC3E}">
        <p14:creationId xmlns:p14="http://schemas.microsoft.com/office/powerpoint/2010/main" val="68427310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BC09-BDC6-5249-82F5-0068CA7A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2" y="152400"/>
            <a:ext cx="5300135" cy="646853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2450E7-2E45-2B4C-B006-BFDF6A0B6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3491" y="304800"/>
            <a:ext cx="4964421" cy="6159560"/>
          </a:xfrm>
        </p:spPr>
      </p:pic>
    </p:spTree>
    <p:extLst>
      <p:ext uri="{BB962C8B-B14F-4D97-AF65-F5344CB8AC3E}">
        <p14:creationId xmlns:p14="http://schemas.microsoft.com/office/powerpoint/2010/main" val="397447480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56C8B-D446-1B4A-9263-0526C544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220133"/>
            <a:ext cx="10481732" cy="633306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1613E5A-FFC8-9546-AD40-4C5210B18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541" y="338667"/>
            <a:ext cx="9793392" cy="6066462"/>
          </a:xfrm>
        </p:spPr>
      </p:pic>
    </p:spTree>
    <p:extLst>
      <p:ext uri="{BB962C8B-B14F-4D97-AF65-F5344CB8AC3E}">
        <p14:creationId xmlns:p14="http://schemas.microsoft.com/office/powerpoint/2010/main" val="98947764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4D4493-B54C-1441-BBBC-58624DEF9943}"/>
              </a:ext>
            </a:extLst>
          </p:cNvPr>
          <p:cNvSpPr txBox="1">
            <a:spLocks/>
          </p:cNvSpPr>
          <p:nvPr/>
        </p:nvSpPr>
        <p:spPr>
          <a:xfrm>
            <a:off x="2508825" y="757766"/>
            <a:ext cx="7200901" cy="33824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b="1">
                <a:latin typeface="Candara" panose="020E0502030303020204" pitchFamily="34" charset="0"/>
              </a:rPr>
              <a:t>Tesla, Gernsback, </a:t>
            </a:r>
            <a:br>
              <a:rPr lang="en-US" sz="6000" b="1">
                <a:latin typeface="Candara" panose="020E0502030303020204" pitchFamily="34" charset="0"/>
              </a:rPr>
            </a:br>
            <a:r>
              <a:rPr lang="en-US" sz="6000" b="1">
                <a:latin typeface="Candara" panose="020E0502030303020204" pitchFamily="34" charset="0"/>
              </a:rPr>
              <a:t>and the Birth </a:t>
            </a:r>
            <a:br>
              <a:rPr lang="en-US" sz="6000" b="1">
                <a:latin typeface="Candara" panose="020E0502030303020204" pitchFamily="34" charset="0"/>
              </a:rPr>
            </a:br>
            <a:r>
              <a:rPr lang="en-US" sz="6000" b="1">
                <a:latin typeface="Candara" panose="020E0502030303020204" pitchFamily="34" charset="0"/>
              </a:rPr>
              <a:t>of Science Fiction</a:t>
            </a:r>
            <a:endParaRPr lang="en-US" sz="6000" b="1" dirty="0">
              <a:latin typeface="Candara" panose="020E0502030303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30E118-F38D-4540-BA36-85A35002999A}"/>
              </a:ext>
            </a:extLst>
          </p:cNvPr>
          <p:cNvSpPr txBox="1">
            <a:spLocks/>
          </p:cNvSpPr>
          <p:nvPr/>
        </p:nvSpPr>
        <p:spPr>
          <a:xfrm>
            <a:off x="426720" y="4873568"/>
            <a:ext cx="11236960" cy="1496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latin typeface="Candara" panose="020E0502030303020204" pitchFamily="34" charset="0"/>
              </a:rPr>
              <a:t>Miriam Seidel       PHILCON   11-16-18     http://</a:t>
            </a:r>
            <a:r>
              <a:rPr lang="en-US" sz="3200" dirty="0" err="1">
                <a:latin typeface="Candara" panose="020E0502030303020204" pitchFamily="34" charset="0"/>
              </a:rPr>
              <a:t>miriamseidel.com</a:t>
            </a:r>
            <a:endParaRPr lang="en-US" sz="3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0835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41B2-881A-3F49-AC7F-16C0C6D2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467" y="552670"/>
            <a:ext cx="9411759" cy="5657627"/>
          </a:xfrm>
          <a:solidFill>
            <a:schemeClr val="tx1"/>
          </a:solidFill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648376-9B7E-3945-B78F-5F98FF9C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32" y="661860"/>
            <a:ext cx="3944789" cy="5478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CEF16-F581-3F42-A15C-D4719386D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406" y="661860"/>
            <a:ext cx="4407415" cy="54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359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484A-D9F6-CB49-B68B-CD4BD285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3302000" y="-1"/>
            <a:ext cx="5321300" cy="6857999"/>
          </a:xfrm>
          <a:solidFill>
            <a:schemeClr val="tx1"/>
          </a:solidFill>
          <a:effectLst>
            <a:glow rad="850900">
              <a:schemeClr val="tx1">
                <a:alpha val="48000"/>
              </a:schemeClr>
            </a:glow>
          </a:effectLst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4053C-162D-9142-9320-B3C73CF85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7900" y="161991"/>
            <a:ext cx="4914900" cy="6547087"/>
          </a:xfrm>
          <a:effectLst>
            <a:glow rad="1905000">
              <a:schemeClr val="accent1">
                <a:satMod val="175000"/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4062847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3C4080-84D0-0545-9C77-3E308204E071}"/>
              </a:ext>
            </a:extLst>
          </p:cNvPr>
          <p:cNvSpPr txBox="1"/>
          <p:nvPr/>
        </p:nvSpPr>
        <p:spPr>
          <a:xfrm>
            <a:off x="1100667" y="0"/>
            <a:ext cx="5232400" cy="6858000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97AF5-1ACE-A04F-ABCC-6AC718B5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0" y="1689100"/>
            <a:ext cx="4889499" cy="3229040"/>
          </a:xfrm>
          <a:noFill/>
        </p:spPr>
        <p:txBody>
          <a:bodyPr>
            <a:normAutofit/>
          </a:bodyPr>
          <a:lstStyle/>
          <a:p>
            <a:r>
              <a:rPr lang="en-US" sz="4700" b="1" dirty="0">
                <a:latin typeface="Candara" panose="020E0502030303020204" pitchFamily="34" charset="0"/>
              </a:rPr>
              <a:t>NIKOLA TESLA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dirty="0">
                <a:latin typeface="Candara" panose="020E0502030303020204" pitchFamily="34" charset="0"/>
              </a:rPr>
              <a:t>B</a:t>
            </a:r>
            <a:r>
              <a:rPr lang="en-US" cap="none" dirty="0">
                <a:latin typeface="Candara" panose="020E0502030303020204" pitchFamily="34" charset="0"/>
              </a:rPr>
              <a:t>orn</a:t>
            </a:r>
            <a:r>
              <a:rPr lang="en-US" dirty="0">
                <a:latin typeface="Candara" panose="020E0502030303020204" pitchFamily="34" charset="0"/>
              </a:rPr>
              <a:t> C</a:t>
            </a:r>
            <a:r>
              <a:rPr lang="en-US" cap="none" dirty="0">
                <a:latin typeface="Candara" panose="020E0502030303020204" pitchFamily="34" charset="0"/>
              </a:rPr>
              <a:t>roatia</a:t>
            </a:r>
            <a:r>
              <a:rPr lang="en-US" dirty="0">
                <a:latin typeface="Candara" panose="020E0502030303020204" pitchFamily="34" charset="0"/>
              </a:rPr>
              <a:t>, 1856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dirty="0">
                <a:latin typeface="Candara" panose="020E0502030303020204" pitchFamily="34" charset="0"/>
              </a:rPr>
              <a:t>D</a:t>
            </a:r>
            <a:r>
              <a:rPr lang="en-US" cap="none" dirty="0">
                <a:latin typeface="Candara" panose="020E0502030303020204" pitchFamily="34" charset="0"/>
              </a:rPr>
              <a:t>ied</a:t>
            </a:r>
            <a:r>
              <a:rPr lang="en-US" dirty="0">
                <a:latin typeface="Candara" panose="020E0502030303020204" pitchFamily="34" charset="0"/>
              </a:rPr>
              <a:t> N</a:t>
            </a:r>
            <a:r>
              <a:rPr lang="en-US" cap="none" dirty="0">
                <a:latin typeface="Candara" panose="020E0502030303020204" pitchFamily="34" charset="0"/>
              </a:rPr>
              <a:t>ew</a:t>
            </a:r>
            <a:r>
              <a:rPr lang="en-US" dirty="0">
                <a:latin typeface="Candara" panose="020E0502030303020204" pitchFamily="34" charset="0"/>
              </a:rPr>
              <a:t> Y</a:t>
            </a:r>
            <a:r>
              <a:rPr lang="en-US" cap="none" dirty="0">
                <a:latin typeface="Candara" panose="020E0502030303020204" pitchFamily="34" charset="0"/>
              </a:rPr>
              <a:t>ork</a:t>
            </a:r>
            <a:r>
              <a:rPr lang="en-US" dirty="0">
                <a:latin typeface="Candara" panose="020E0502030303020204" pitchFamily="34" charset="0"/>
              </a:rPr>
              <a:t>, 1943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8B0A32-E491-DA4E-8AFF-2558A1A8F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00" y="208582"/>
            <a:ext cx="4876800" cy="6369102"/>
          </a:xfrm>
        </p:spPr>
      </p:pic>
    </p:spTree>
    <p:extLst>
      <p:ext uri="{BB962C8B-B14F-4D97-AF65-F5344CB8AC3E}">
        <p14:creationId xmlns:p14="http://schemas.microsoft.com/office/powerpoint/2010/main" val="59537733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B341-D432-C94C-A75E-860A3606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1DEBED-BBFD-384F-BEFA-281F8C6DB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473" y="208237"/>
            <a:ext cx="4966854" cy="6407241"/>
          </a:xfrm>
        </p:spPr>
      </p:pic>
    </p:spTree>
    <p:extLst>
      <p:ext uri="{BB962C8B-B14F-4D97-AF65-F5344CB8AC3E}">
        <p14:creationId xmlns:p14="http://schemas.microsoft.com/office/powerpoint/2010/main" val="198755833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7BE4-C6FA-9F42-B544-965DC035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558800"/>
          </a:xfrm>
        </p:spPr>
        <p:txBody>
          <a:bodyPr>
            <a:normAutofit fontScale="90000"/>
          </a:bodyPr>
          <a:lstStyle/>
          <a:p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7C24-6376-C24E-8220-3369C503E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868" y="588434"/>
            <a:ext cx="10131425" cy="5664199"/>
          </a:xfrm>
          <a:solidFill>
            <a:schemeClr val="tx1">
              <a:alpha val="81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600" b="1" dirty="0">
                <a:solidFill>
                  <a:schemeClr val="bg1"/>
                </a:solidFill>
                <a:latin typeface="Candara" panose="020E0502030303020204" pitchFamily="34" charset="0"/>
              </a:rPr>
              <a:t>TESLA’S MAJOR BREAKTHROUGHS</a:t>
            </a:r>
            <a:endParaRPr lang="en-US" sz="2600" b="1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</a:rPr>
              <a:t> Alternating current: Dynamo, step-down transformer (Tesla coil)</a:t>
            </a:r>
          </a:p>
          <a:p>
            <a:pPr lvl="1">
              <a:buFont typeface="Wingdings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</a:rPr>
              <a:t> Radio and wireless technologies</a:t>
            </a:r>
          </a:p>
          <a:p>
            <a:pPr lvl="1">
              <a:buFont typeface="Wingdings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Teleautomatics</a:t>
            </a:r>
            <a:r>
              <a:rPr lang="en-US" sz="2600" dirty="0">
                <a:solidFill>
                  <a:schemeClr val="bg1"/>
                </a:solidFill>
              </a:rPr>
              <a:t> / Robotics</a:t>
            </a:r>
          </a:p>
          <a:p>
            <a:pPr lvl="1">
              <a:buFont typeface="Wingdings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</a:rPr>
              <a:t> Computer circuitry</a:t>
            </a:r>
          </a:p>
          <a:p>
            <a:pPr marL="457200" lvl="1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PIONEERING WORK </a:t>
            </a:r>
            <a:r>
              <a:rPr lang="en-US" sz="2600" dirty="0">
                <a:solidFill>
                  <a:schemeClr val="bg1"/>
                </a:solidFill>
              </a:rPr>
              <a:t>in 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    - X-rays, cosmic rays, fluorescent light, VTOL flight, turbines</a:t>
            </a:r>
          </a:p>
          <a:p>
            <a:pPr marL="457200" lvl="1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PATENTS</a:t>
            </a:r>
            <a:r>
              <a:rPr lang="en-US" sz="2600" dirty="0">
                <a:solidFill>
                  <a:schemeClr val="bg1"/>
                </a:solidFill>
              </a:rPr>
              <a:t> – 278 known</a:t>
            </a:r>
          </a:p>
        </p:txBody>
      </p:sp>
    </p:spTree>
    <p:extLst>
      <p:ext uri="{BB962C8B-B14F-4D97-AF65-F5344CB8AC3E}">
        <p14:creationId xmlns:p14="http://schemas.microsoft.com/office/powerpoint/2010/main" val="195101248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2974-004F-9145-B010-A740A3DD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F4BF7B-A222-C443-B0A6-6DE13BA7D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300" y="113411"/>
            <a:ext cx="8496300" cy="6645515"/>
          </a:xfrm>
        </p:spPr>
      </p:pic>
    </p:spTree>
    <p:extLst>
      <p:ext uri="{BB962C8B-B14F-4D97-AF65-F5344CB8AC3E}">
        <p14:creationId xmlns:p14="http://schemas.microsoft.com/office/powerpoint/2010/main" val="2344204824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5966</TotalTime>
  <Words>99</Words>
  <Application>Microsoft Macintosh PowerPoint</Application>
  <PresentationFormat>Widescreen</PresentationFormat>
  <Paragraphs>28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Candara</vt:lpstr>
      <vt:lpstr>Voltaire</vt:lpstr>
      <vt:lpstr>Wingdings</vt:lpstr>
      <vt:lpstr>Celestial</vt:lpstr>
      <vt:lpstr>Tesla, Gernsback,  and the Birth  of Science Fiction</vt:lpstr>
      <vt:lpstr>PowerPoint Presentation</vt:lpstr>
      <vt:lpstr>HUGO GERNSBACK Born Luxembourg, 1884 Died New York, 1967 </vt:lpstr>
      <vt:lpstr>PowerPoint Presentation</vt:lpstr>
      <vt:lpstr>PowerPoint Presentation</vt:lpstr>
      <vt:lpstr>NIKOLA TESLA Born Croatia, 1856 Died New York, 1943 </vt:lpstr>
      <vt:lpstr>PowerPoint Presentation</vt:lpstr>
      <vt:lpstr>PowerPoint Presentation</vt:lpstr>
      <vt:lpstr>PowerPoint Presentation</vt:lpstr>
      <vt:lpstr>PowerPoint Presentation</vt:lpstr>
      <vt:lpstr>  Wardencliffe – Tesla’s world Broadcasting Project         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TESLA IN POPULAR CULTURE</vt:lpstr>
      <vt:lpstr>VIOLET FIRE an opera about Nikola Tesla  Jon Gibson, music Miriam Seidel, libretto  violetfireopera.com</vt:lpstr>
      <vt:lpstr>VIOLET FIRE an opera about Nikola Tesla  Jon Gibson, music Miriam Seidel, libretto  violetfireopera.com</vt:lpstr>
      <vt:lpstr>VIOLET FIRE an opera about Nikola Tesla  Jon Gibson, music Miriam Seidel, libretto  violetfireopera.com</vt:lpstr>
      <vt:lpstr>VIOLET FIRE an opera about Nikola Tesla  Jon Gibson, music Miriam Seidel, libretto  violetfireopera.com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Tesla, Gernsback,  and the Birth  of Science Fiction</dc:title>
  <dc:creator>Miriam Seidel</dc:creator>
  <cp:lastModifiedBy>Miriam Seidel</cp:lastModifiedBy>
  <cp:revision>28</cp:revision>
  <dcterms:created xsi:type="dcterms:W3CDTF">2018-11-13T00:14:13Z</dcterms:created>
  <dcterms:modified xsi:type="dcterms:W3CDTF">2018-11-17T03:41:05Z</dcterms:modified>
</cp:coreProperties>
</file>